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1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slosmolinos.e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8523" y="1231506"/>
            <a:ext cx="10318418" cy="4394988"/>
          </a:xfrm>
        </p:spPr>
        <p:txBody>
          <a:bodyPr/>
          <a:lstStyle/>
          <a:p>
            <a:r>
              <a:rPr lang="es-ES" sz="6600" cap="none" dirty="0" smtClean="0">
                <a:latin typeface="Arial Black" panose="020B0A04020102020204" pitchFamily="34" charset="0"/>
              </a:rPr>
              <a:t>IES </a:t>
            </a:r>
            <a:r>
              <a:rPr lang="es-ES" sz="6600" cap="none" dirty="0">
                <a:latin typeface="Arial Black" panose="020B0A04020102020204" pitchFamily="34" charset="0"/>
              </a:rPr>
              <a:t>L</a:t>
            </a:r>
            <a:r>
              <a:rPr lang="es-ES" sz="6600" cap="none" dirty="0" smtClean="0">
                <a:latin typeface="Arial Black" panose="020B0A04020102020204" pitchFamily="34" charset="0"/>
              </a:rPr>
              <a:t>os </a:t>
            </a:r>
            <a:r>
              <a:rPr lang="es-ES" sz="6600" cap="none" dirty="0">
                <a:latin typeface="Arial Black" panose="020B0A04020102020204" pitchFamily="34" charset="0"/>
              </a:rPr>
              <a:t>M</a:t>
            </a:r>
            <a:r>
              <a:rPr lang="es-ES" sz="6600" cap="none" dirty="0" smtClean="0">
                <a:latin typeface="Arial Black" panose="020B0A04020102020204" pitchFamily="34" charset="0"/>
              </a:rPr>
              <a:t>olinos</a:t>
            </a:r>
            <a:br>
              <a:rPr lang="es-ES" sz="6600" cap="none" dirty="0" smtClean="0">
                <a:latin typeface="Arial Black" panose="020B0A04020102020204" pitchFamily="34" charset="0"/>
              </a:rPr>
            </a:br>
            <a:r>
              <a:rPr lang="es-ES" sz="6600" cap="none" dirty="0" smtClean="0">
                <a:latin typeface="Arial Black" panose="020B0A04020102020204" pitchFamily="34" charset="0"/>
              </a:rPr>
              <a:t>Cartagena</a:t>
            </a:r>
            <a:endParaRPr lang="es-ES" sz="6600" cap="non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16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21977" y="861850"/>
            <a:ext cx="10730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just"/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 ORDINARIA								ESO BILINGÜE</a:t>
            </a:r>
          </a:p>
          <a:p>
            <a:pPr marL="363537"/>
            <a:endParaRPr lang="es-ES" sz="3200" b="1" dirty="0">
              <a:solidFill>
                <a:srgbClr val="2A1A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70965" y="3354040"/>
            <a:ext cx="10730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just"/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asistentes nativos de conversación y expresión oral en lengua inglesa</a:t>
            </a:r>
            <a:r>
              <a:rPr lang="es-ES" sz="3200" b="1" dirty="0" smtClean="0">
                <a:solidFill>
                  <a:srgbClr val="2A1A00"/>
                </a:solidFill>
              </a:rPr>
              <a:t>.</a:t>
            </a:r>
          </a:p>
          <a:p>
            <a:pPr marL="363537"/>
            <a:endParaRPr lang="es-ES" sz="3200" b="1" dirty="0">
              <a:solidFill>
                <a:srgbClr val="2A1A00"/>
              </a:solidFill>
            </a:endParaRPr>
          </a:p>
        </p:txBody>
      </p:sp>
      <p:pic>
        <p:nvPicPr>
          <p:cNvPr id="6" name="Picture 4" descr="Resultado de imagen de bandera inglater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630" y="1489068"/>
            <a:ext cx="171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Resultado de imagen de british cou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319" y="1489068"/>
            <a:ext cx="153947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48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21977" y="861850"/>
            <a:ext cx="10730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just"/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 ORDINARIA								ESO BILINGÜE</a:t>
            </a:r>
          </a:p>
          <a:p>
            <a:pPr marL="363537"/>
            <a:endParaRPr lang="es-ES" sz="3200" b="1" dirty="0">
              <a:solidFill>
                <a:srgbClr val="2A1A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05118" y="2661059"/>
            <a:ext cx="1158688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just">
              <a:lnSpc>
                <a:spcPct val="150000"/>
              </a:lnSpc>
            </a:pPr>
            <a:r>
              <a:rPr lang="es-ES" sz="2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Entrada de lunes a viernes 8:00.			MISMO HORARIO, PERO:</a:t>
            </a:r>
            <a:endParaRPr lang="es-ES" sz="26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7" algn="just">
              <a:lnSpc>
                <a:spcPct val="150000"/>
              </a:lnSpc>
            </a:pPr>
            <a:r>
              <a:rPr lang="es-ES" sz="2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Recreo de 30’ de 10:45 a 11:45.</a:t>
            </a:r>
          </a:p>
          <a:p>
            <a:pPr marL="363537" algn="just">
              <a:lnSpc>
                <a:spcPct val="150000"/>
              </a:lnSpc>
            </a:pPr>
            <a:r>
              <a:rPr lang="es-ES" sz="2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Salida de lunes a viernes 14:00.			Salida los martes a las 15:10.</a:t>
            </a:r>
          </a:p>
          <a:p>
            <a:pPr marL="363537" algn="just">
              <a:lnSpc>
                <a:spcPct val="150000"/>
              </a:lnSpc>
            </a:pPr>
            <a:r>
              <a:rPr lang="es-ES" sz="2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Recreo de 15’ los martes</a:t>
            </a:r>
          </a:p>
          <a:p>
            <a:pPr marL="363537" algn="just"/>
            <a:r>
              <a:rPr lang="es-ES" sz="2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a las 14:00.</a:t>
            </a:r>
          </a:p>
          <a:p>
            <a:pPr marL="363537" algn="just"/>
            <a:endParaRPr lang="es-ES" sz="26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7" algn="ctr"/>
            <a:r>
              <a:rPr lang="es-ES" sz="2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DURACIÓN DE LAS CLASES: 55 MINUTOS</a:t>
            </a:r>
            <a:endParaRPr lang="es-ES" sz="26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Resultado de imagen de bandera inglater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630" y="1489068"/>
            <a:ext cx="171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Resultado de imagen de british cou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319" y="1489068"/>
            <a:ext cx="153947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65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21977" y="243288"/>
            <a:ext cx="1073075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ctr"/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VIAJES DE ESTUDIOS E INTERCAMBIOS</a:t>
            </a:r>
          </a:p>
          <a:p>
            <a:pPr marL="363537" algn="ctr"/>
            <a:endParaRPr lang="es-ES" sz="28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0737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ESO. Campamento de actividades físicas y en la naturaleza en </a:t>
            </a:r>
            <a:r>
              <a:rPr lang="es-ES" sz="2800" b="1" dirty="0" err="1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Nerpio</a:t>
            </a: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0737" indent="-457200" algn="just">
              <a:buFont typeface="Arial" panose="020B0604020202020204" pitchFamily="34" charset="0"/>
              <a:buChar char="•"/>
            </a:pPr>
            <a:endParaRPr lang="es-ES" sz="2800" b="1" dirty="0" smtClean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0737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2º ESO. Viaje de estudios a París.</a:t>
            </a:r>
          </a:p>
          <a:p>
            <a:pPr marL="820737" indent="-457200" algn="just">
              <a:buFont typeface="Arial" panose="020B0604020202020204" pitchFamily="34" charset="0"/>
              <a:buChar char="•"/>
            </a:pPr>
            <a:endParaRPr lang="es-ES" sz="2800" b="1" dirty="0" smtClean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0737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3º ESO. Deportes de invierno en Pirineos (</a:t>
            </a:r>
            <a:r>
              <a:rPr lang="es-ES" sz="2800" b="1" dirty="0" err="1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Masella</a:t>
            </a: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820737" indent="-457200" algn="just">
              <a:buFont typeface="Arial" panose="020B0604020202020204" pitchFamily="34" charset="0"/>
              <a:buChar char="•"/>
            </a:pPr>
            <a:endParaRPr lang="es-ES" sz="2800" b="1" dirty="0" smtClean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0737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4º ESO. Viaje de estudios.</a:t>
            </a:r>
          </a:p>
          <a:p>
            <a:pPr marL="820737" indent="-457200" algn="just">
              <a:buFont typeface="Arial" panose="020B0604020202020204" pitchFamily="34" charset="0"/>
              <a:buChar char="•"/>
            </a:pPr>
            <a:endParaRPr lang="es-ES" sz="2800" b="1" dirty="0" smtClean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0737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Bachillerato.  Viaje de estudios.</a:t>
            </a:r>
          </a:p>
          <a:p>
            <a:pPr marL="363537"/>
            <a:endParaRPr lang="es-ES" sz="3200" b="1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5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5459" y="243288"/>
            <a:ext cx="1110727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ctr"/>
            <a:r>
              <a:rPr lang="es-ES" sz="4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OTROS SERVICIOS,  ACTIVIDADES Y PROGRAMAS.</a:t>
            </a:r>
            <a:endParaRPr lang="es-ES" sz="3200" b="1" dirty="0" smtClean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0737" indent="-457200">
              <a:lnSpc>
                <a:spcPts val="4200"/>
              </a:lnSpc>
              <a:buFont typeface="Arial" panose="020B0604020202020204" pitchFamily="34" charset="0"/>
              <a:buChar char="•"/>
            </a:pPr>
            <a:endParaRPr lang="es-ES" sz="3200" b="1" dirty="0" smtClean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0737" indent="-4572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Optativa Robótica en 2º ESO.</a:t>
            </a:r>
          </a:p>
          <a:p>
            <a:pPr marL="820737" indent="-4572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Bachillerato Bilingüe.</a:t>
            </a:r>
          </a:p>
          <a:p>
            <a:pPr marL="820737" indent="-4572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Aula de ajedrez.</a:t>
            </a:r>
          </a:p>
          <a:p>
            <a:pPr marL="820737" indent="-4572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Torneo </a:t>
            </a:r>
            <a:r>
              <a:rPr lang="es-ES" sz="3200" b="1" dirty="0" err="1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Intercentros</a:t>
            </a: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Ajedrez.</a:t>
            </a:r>
          </a:p>
          <a:p>
            <a:pPr marL="820737" indent="-4572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pistas deportivas exteriores y pabellón cubierto con suelo de parqué.</a:t>
            </a:r>
          </a:p>
          <a:p>
            <a:pPr marL="820737" indent="-4572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de Deporte Escolar (Cross, Voleibol).</a:t>
            </a:r>
          </a:p>
        </p:txBody>
      </p:sp>
    </p:spTree>
    <p:extLst>
      <p:ext uri="{BB962C8B-B14F-4D97-AF65-F5344CB8AC3E}">
        <p14:creationId xmlns:p14="http://schemas.microsoft.com/office/powerpoint/2010/main" val="120655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74059" y="427202"/>
            <a:ext cx="1078454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Biblioteca.</a:t>
            </a: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Cantina.</a:t>
            </a: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 err="1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(Enseñanza Digital)</a:t>
            </a:r>
            <a:endParaRPr lang="es-ES" sz="32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 </a:t>
            </a:r>
            <a:r>
              <a:rPr lang="es-ES" sz="32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 </a:t>
            </a:r>
            <a:r>
              <a:rPr lang="es-ES" sz="32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Nuevas </a:t>
            </a: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Tecnologías y promoción del Talento y Altas </a:t>
            </a:r>
            <a:r>
              <a:rPr lang="es-ES" sz="32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apacidades </a:t>
            </a:r>
            <a:r>
              <a:rPr lang="es-ES" sz="32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colaboración con la </a:t>
            </a: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UPCT, Museo </a:t>
            </a:r>
            <a:r>
              <a:rPr lang="es-ES" sz="3200" b="1" dirty="0" err="1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Arqua</a:t>
            </a: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 Batel...</a:t>
            </a:r>
          </a:p>
        </p:txBody>
      </p:sp>
    </p:spTree>
    <p:extLst>
      <p:ext uri="{BB962C8B-B14F-4D97-AF65-F5344CB8AC3E}">
        <p14:creationId xmlns:p14="http://schemas.microsoft.com/office/powerpoint/2010/main" val="178565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74059" y="427202"/>
            <a:ext cx="10784541" cy="673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Fomento de la lectura con la participación en el Premio </a:t>
            </a:r>
            <a:r>
              <a:rPr lang="es-ES" sz="3200" b="1" dirty="0" err="1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Mandarache</a:t>
            </a:r>
            <a:r>
              <a:rPr lang="es-ES" sz="32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Cultural. Día del Centro. Paella.</a:t>
            </a:r>
            <a:endParaRPr lang="es-ES" sz="32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Ruta de Senderismo. </a:t>
            </a:r>
            <a:r>
              <a:rPr lang="es-ES" sz="32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 para toda la Comunidad Educativa.</a:t>
            </a: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Día de la Bicicleta.</a:t>
            </a: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Graduación de alumnos en 4º ESO y Bachillerato (Paraninfo de la UPCT).</a:t>
            </a:r>
          </a:p>
          <a:p>
            <a:pPr marL="820737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3600" b="1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6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874059" y="427202"/>
            <a:ext cx="1078454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Pizarras digitales en la mayoría de las aulas.</a:t>
            </a: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de ampliación del centro.</a:t>
            </a: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Página web.</a:t>
            </a: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Revista escolar.</a:t>
            </a:r>
          </a:p>
          <a:p>
            <a:pPr marL="820737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600" b="1" dirty="0" err="1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" sz="3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600" b="1" dirty="0" err="1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" sz="3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etc…</a:t>
            </a:r>
          </a:p>
          <a:p>
            <a:pPr marL="820737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3600" b="1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3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27847" y="0"/>
            <a:ext cx="10287000" cy="810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7" algn="ctr"/>
            <a:r>
              <a:rPr lang="es-ES" sz="80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AMPA</a:t>
            </a:r>
          </a:p>
          <a:p>
            <a:pPr marL="363537" algn="ctr"/>
            <a:r>
              <a:rPr lang="es-ES" sz="80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40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Activa, colaboradora y comprometida.</a:t>
            </a:r>
          </a:p>
          <a:p>
            <a:pPr marL="935037" indent="-5715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 chocolatada en Navidad.</a:t>
            </a:r>
          </a:p>
          <a:p>
            <a:pPr marL="935037" indent="-5715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Cultural. Paella.</a:t>
            </a:r>
          </a:p>
          <a:p>
            <a:pPr marL="935037" indent="-5715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Mercadillo solidario.</a:t>
            </a:r>
          </a:p>
          <a:p>
            <a:pPr marL="935037" indent="-5715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Recogida de alimentos.</a:t>
            </a:r>
          </a:p>
          <a:p>
            <a:pPr marL="935037" indent="-5715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 en las actividades.</a:t>
            </a:r>
          </a:p>
          <a:p>
            <a:pPr marL="935037" indent="-5715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Contribución a la mejoría del centro.</a:t>
            </a:r>
          </a:p>
          <a:p>
            <a:pPr marL="935037" indent="-571500" algn="just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Compromiso con los problemas del centro.</a:t>
            </a:r>
          </a:p>
          <a:p>
            <a:pPr marL="935037" indent="-571500" algn="just">
              <a:buFont typeface="Arial" panose="020B0604020202020204" pitchFamily="34" charset="0"/>
              <a:buChar char="•"/>
            </a:pPr>
            <a:endParaRPr lang="es-ES" sz="4000" b="1" dirty="0" smtClean="0">
              <a:solidFill>
                <a:srgbClr val="2A1A00"/>
              </a:solidFill>
            </a:endParaRPr>
          </a:p>
          <a:p>
            <a:pPr marL="935037" indent="-571500" algn="just">
              <a:buFont typeface="Arial" panose="020B0604020202020204" pitchFamily="34" charset="0"/>
              <a:buChar char="•"/>
            </a:pPr>
            <a:endParaRPr lang="es-ES" sz="4000" b="1" dirty="0" smtClean="0">
              <a:solidFill>
                <a:srgbClr val="2A1A00"/>
              </a:solidFill>
            </a:endParaRPr>
          </a:p>
          <a:p>
            <a:pPr marL="935037" indent="-571500" algn="just">
              <a:buFont typeface="Arial" panose="020B0604020202020204" pitchFamily="34" charset="0"/>
              <a:buChar char="•"/>
            </a:pPr>
            <a:endParaRPr lang="es-ES" sz="3600" b="1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97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342" t="13196" r="8417" b="6761"/>
          <a:stretch/>
        </p:blipFill>
        <p:spPr>
          <a:xfrm>
            <a:off x="1299880" y="267237"/>
            <a:ext cx="10390726" cy="5550795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2215045" y="5979196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3200" dirty="0" smtClean="0">
                <a:solidFill>
                  <a:srgbClr val="2A1A00"/>
                </a:solidFill>
                <a:latin typeface="Arial Black" panose="020B0A04020102020204" pitchFamily="34" charset="0"/>
                <a:hlinkClick r:id="rId3"/>
              </a:rPr>
              <a:t>www.ieslosmolinos.es</a:t>
            </a:r>
            <a:r>
              <a:rPr lang="es-ES" sz="3200" dirty="0" smtClean="0">
                <a:solidFill>
                  <a:srgbClr val="2A1A00"/>
                </a:solidFill>
                <a:latin typeface="Arial Black" panose="020B0A04020102020204" pitchFamily="34" charset="0"/>
              </a:rPr>
              <a:t> </a:t>
            </a:r>
            <a:endParaRPr lang="es-ES" sz="2400" dirty="0">
              <a:solidFill>
                <a:srgbClr val="2A1A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17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468192" y="1609859"/>
            <a:ext cx="92856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EDUCACIÓN SECUNDARIA OBLIGATORIA</a:t>
            </a:r>
          </a:p>
          <a:p>
            <a:endParaRPr lang="es-ES" sz="32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3200" b="1" dirty="0" smtClean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32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BACHILLERATO</a:t>
            </a:r>
          </a:p>
          <a:p>
            <a:pPr marL="631825" indent="-268288"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CIENTÍFICO-TECNOLÓGICO</a:t>
            </a:r>
          </a:p>
          <a:p>
            <a:pPr marL="631825" indent="-268288"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CIENCIAS SOCIALES</a:t>
            </a:r>
          </a:p>
          <a:p>
            <a:pPr marL="631825" indent="-268288"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HUMANIDADES</a:t>
            </a:r>
            <a:endParaRPr lang="es-ES" sz="32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2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44709" y="332390"/>
            <a:ext cx="928566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EDUCACIÓN SECUNDARIA OBLIGATORIA</a:t>
            </a:r>
          </a:p>
          <a:p>
            <a:pPr marL="514350" indent="-514350">
              <a:lnSpc>
                <a:spcPct val="250000"/>
              </a:lnSpc>
              <a:buAutoNum type="arabicParenR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ORDINARIA </a:t>
            </a:r>
            <a:r>
              <a:rPr lang="es-ES" sz="24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 libros y en español)</a:t>
            </a:r>
            <a:endParaRPr lang="es-ES" sz="3200" b="1" dirty="0" smtClean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250000"/>
              </a:lnSpc>
              <a:buAutoNum type="arabicParenR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BILINGÜE</a:t>
            </a:r>
          </a:p>
          <a:p>
            <a:pPr marL="514350" indent="-514350">
              <a:lnSpc>
                <a:spcPct val="250000"/>
              </a:lnSpc>
              <a:buAutoNum type="arabicParenR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				 </a:t>
            </a:r>
          </a:p>
          <a:p>
            <a:pPr marL="514350" indent="-514350">
              <a:lnSpc>
                <a:spcPct val="250000"/>
              </a:lnSpc>
              <a:buAutoNum type="arabicParenR"/>
            </a:pPr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BILINGÜE + DIGITAL</a:t>
            </a:r>
          </a:p>
          <a:p>
            <a:pPr>
              <a:lnSpc>
                <a:spcPct val="200000"/>
              </a:lnSpc>
            </a:pPr>
            <a:endParaRPr lang="es-ES" sz="3200" b="1" dirty="0" smtClean="0">
              <a:solidFill>
                <a:srgbClr val="2A1A00"/>
              </a:solidFill>
            </a:endParaRPr>
          </a:p>
          <a:p>
            <a:pPr marL="514350" indent="-514350">
              <a:buAutoNum type="arabicParenR"/>
            </a:pPr>
            <a:endParaRPr lang="es-ES" sz="3200" b="1" dirty="0">
              <a:solidFill>
                <a:srgbClr val="2A1A00"/>
              </a:solidFill>
            </a:endParaRPr>
          </a:p>
        </p:txBody>
      </p:sp>
      <p:pic>
        <p:nvPicPr>
          <p:cNvPr id="1028" name="Picture 4" descr="Resultado de imagen de bandera inglater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002" y="2420112"/>
            <a:ext cx="171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de british cou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691" y="2420112"/>
            <a:ext cx="153947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n relacion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232" y="3362774"/>
            <a:ext cx="1356996" cy="135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Imagen relacion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7113" y="4471118"/>
            <a:ext cx="1356996" cy="135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Resultado de imagen de bandera inglater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681" y="4677108"/>
            <a:ext cx="171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Resultado de imagen de british cou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370" y="4677108"/>
            <a:ext cx="153947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54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218323" y="514145"/>
            <a:ext cx="982171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s-ES" sz="36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ENSEÑANZA DIGITAL  </a:t>
            </a:r>
          </a:p>
          <a:p>
            <a:pPr marL="9017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español o bilingüe inglés.</a:t>
            </a:r>
          </a:p>
          <a:p>
            <a:pPr marL="9017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Casi todas las asignaturas con libros digitales.</a:t>
            </a:r>
          </a:p>
          <a:p>
            <a:pPr marL="9017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ordenador portátil.</a:t>
            </a:r>
          </a:p>
          <a:p>
            <a:pPr marL="9017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aula con pizarra digital y </a:t>
            </a:r>
            <a:r>
              <a:rPr lang="es-ES" sz="2800" b="1" dirty="0" err="1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36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0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255" y="713703"/>
            <a:ext cx="1356996" cy="135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6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esultado de imagen de british counc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153" y="273821"/>
            <a:ext cx="4558552" cy="266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esultado de imagen de instituto cervant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717" y="3601757"/>
            <a:ext cx="2382183" cy="238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de alliance francais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621" y="3601757"/>
            <a:ext cx="4253898" cy="238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5916705" y="1344712"/>
            <a:ext cx="5715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INSTITUCIÓN EQUIVALENTE A: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34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esultado de imagen de british counc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51976" cy="727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664983" y="1219894"/>
            <a:ext cx="7635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centro en la Región de Murcia</a:t>
            </a:r>
            <a:endParaRPr lang="es-ES" sz="32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678427" y="5219881"/>
            <a:ext cx="9285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Único centro en la ciudad de Cartagena</a:t>
            </a:r>
            <a:endParaRPr lang="es-ES" sz="32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7149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21977" y="861850"/>
            <a:ext cx="10730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just"/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 ORDINARIA								ESO BILINGÜE</a:t>
            </a:r>
          </a:p>
          <a:p>
            <a:pPr marL="363537"/>
            <a:endParaRPr lang="es-ES" sz="3200" b="1" dirty="0">
              <a:solidFill>
                <a:srgbClr val="2A1A0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21977" y="2500273"/>
            <a:ext cx="1046181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just"/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Inglés 4 horas									Inglés 5 horas</a:t>
            </a:r>
          </a:p>
          <a:p>
            <a:pPr marL="363537" algn="just"/>
            <a:endParaRPr lang="es-ES" sz="28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7" algn="just"/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Biología y Geología							Biología y Geología</a:t>
            </a:r>
          </a:p>
          <a:p>
            <a:pPr marL="363537" algn="just"/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(español)											(inglés)</a:t>
            </a:r>
          </a:p>
          <a:p>
            <a:pPr marL="363537" algn="just"/>
            <a:r>
              <a:rPr lang="es-ES" sz="28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2 profesores</a:t>
            </a:r>
          </a:p>
          <a:p>
            <a:pPr marL="363537" algn="just"/>
            <a:endParaRPr lang="es-ES" sz="28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7" algn="just"/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Geografía e Historia							Geografía e Historia</a:t>
            </a:r>
          </a:p>
          <a:p>
            <a:pPr marL="363537" algn="just"/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(español)											(inglés)</a:t>
            </a:r>
          </a:p>
          <a:p>
            <a:pPr marL="363537" algn="just"/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2 profesores</a:t>
            </a:r>
          </a:p>
          <a:p>
            <a:pPr marL="363537" algn="just"/>
            <a:endParaRPr lang="es-ES" sz="3200" b="1" dirty="0" smtClean="0">
              <a:solidFill>
                <a:srgbClr val="2A1A00"/>
              </a:solidFill>
            </a:endParaRPr>
          </a:p>
          <a:p>
            <a:pPr marL="363537" algn="just"/>
            <a:endParaRPr lang="es-ES" sz="3200" b="1" dirty="0">
              <a:solidFill>
                <a:srgbClr val="2A1A00"/>
              </a:solidFill>
            </a:endParaRPr>
          </a:p>
          <a:p>
            <a:pPr marL="363537" algn="just"/>
            <a:endParaRPr lang="es-ES" sz="3200" b="1" dirty="0">
              <a:solidFill>
                <a:srgbClr val="2A1A00"/>
              </a:solidFill>
            </a:endParaRPr>
          </a:p>
        </p:txBody>
      </p:sp>
      <p:pic>
        <p:nvPicPr>
          <p:cNvPr id="6" name="Picture 4" descr="Resultado de imagen de bandera inglater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630" y="1489068"/>
            <a:ext cx="171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Resultado de imagen de british cou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319" y="1489068"/>
            <a:ext cx="153947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3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21977" y="861850"/>
            <a:ext cx="10730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just"/>
            <a:r>
              <a:rPr lang="es-ES" sz="32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 ORDINARIA								ESO BILINGÜE</a:t>
            </a:r>
          </a:p>
          <a:p>
            <a:pPr marL="363537"/>
            <a:endParaRPr lang="es-ES" sz="3200" b="1" dirty="0">
              <a:solidFill>
                <a:srgbClr val="2A1A0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56448" y="2500273"/>
            <a:ext cx="103273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7" algn="just"/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Religión/Valores Éticos				Religión/Valores Éticos</a:t>
            </a:r>
          </a:p>
          <a:p>
            <a:pPr marL="363537" algn="just"/>
            <a:endParaRPr lang="es-ES" sz="2800" b="1" dirty="0">
              <a:solidFill>
                <a:srgbClr val="2A1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7" algn="just"/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Optativa:									</a:t>
            </a:r>
            <a:r>
              <a:rPr lang="es-ES" sz="2800" b="1" dirty="0" err="1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Optaviva</a:t>
            </a: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20737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Francés									Francés o Alemán</a:t>
            </a:r>
          </a:p>
          <a:p>
            <a:pPr marL="820737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Alemán</a:t>
            </a:r>
          </a:p>
          <a:p>
            <a:pPr marL="820737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Iniciación Investigación</a:t>
            </a:r>
          </a:p>
          <a:p>
            <a:pPr marL="820737" indent="-4572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Música</a:t>
            </a:r>
          </a:p>
          <a:p>
            <a:pPr marL="363537" algn="just"/>
            <a:r>
              <a:rPr lang="es-ES" sz="2800" b="1" dirty="0">
                <a:solidFill>
                  <a:srgbClr val="2A1A00"/>
                </a:solidFill>
              </a:rPr>
              <a:t>	</a:t>
            </a:r>
            <a:r>
              <a:rPr lang="es-ES" sz="2800" b="1" dirty="0" smtClean="0">
                <a:solidFill>
                  <a:srgbClr val="2A1A00"/>
                </a:solidFill>
              </a:rPr>
              <a:t>												</a:t>
            </a:r>
          </a:p>
        </p:txBody>
      </p:sp>
      <p:pic>
        <p:nvPicPr>
          <p:cNvPr id="6" name="Picture 4" descr="Resultado de imagen de bandera inglater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631" y="1489068"/>
            <a:ext cx="171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Resultado de imagen de british cou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320" y="1489068"/>
            <a:ext cx="153947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23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233</TotalTime>
  <Words>642</Words>
  <Application>Microsoft Office PowerPoint</Application>
  <PresentationFormat>Widescreen</PresentationFormat>
  <Paragraphs>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Gill Sans MT</vt:lpstr>
      <vt:lpstr>Impact</vt:lpstr>
      <vt:lpstr>Badge</vt:lpstr>
      <vt:lpstr>IES Los Molinos Cartagena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IES Los Molinos Cartagena</dc:title>
  <dc:creator>Usuario</dc:creator>
  <cp:lastModifiedBy>word</cp:lastModifiedBy>
  <cp:revision>25</cp:revision>
  <dcterms:created xsi:type="dcterms:W3CDTF">2019-02-28T15:24:29Z</dcterms:created>
  <dcterms:modified xsi:type="dcterms:W3CDTF">2020-03-10T17:01:44Z</dcterms:modified>
</cp:coreProperties>
</file>